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085BF5-3731-4224-8198-5C0B1A5F8CFD}"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A1147-8974-4E3C-8B65-8B6F0B79F086}" type="slidenum">
              <a:rPr lang="en-US" smtClean="0"/>
              <a:t>‹#›</a:t>
            </a:fld>
            <a:endParaRPr lang="en-US"/>
          </a:p>
        </p:txBody>
      </p:sp>
    </p:spTree>
    <p:extLst>
      <p:ext uri="{BB962C8B-B14F-4D97-AF65-F5344CB8AC3E}">
        <p14:creationId xmlns:p14="http://schemas.microsoft.com/office/powerpoint/2010/main" val="75445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85BF5-3731-4224-8198-5C0B1A5F8CFD}"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A1147-8974-4E3C-8B65-8B6F0B79F086}" type="slidenum">
              <a:rPr lang="en-US" smtClean="0"/>
              <a:t>‹#›</a:t>
            </a:fld>
            <a:endParaRPr lang="en-US"/>
          </a:p>
        </p:txBody>
      </p:sp>
    </p:spTree>
    <p:extLst>
      <p:ext uri="{BB962C8B-B14F-4D97-AF65-F5344CB8AC3E}">
        <p14:creationId xmlns:p14="http://schemas.microsoft.com/office/powerpoint/2010/main" val="247727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85BF5-3731-4224-8198-5C0B1A5F8CFD}"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A1147-8974-4E3C-8B65-8B6F0B79F086}" type="slidenum">
              <a:rPr lang="en-US" smtClean="0"/>
              <a:t>‹#›</a:t>
            </a:fld>
            <a:endParaRPr lang="en-US"/>
          </a:p>
        </p:txBody>
      </p:sp>
    </p:spTree>
    <p:extLst>
      <p:ext uri="{BB962C8B-B14F-4D97-AF65-F5344CB8AC3E}">
        <p14:creationId xmlns:p14="http://schemas.microsoft.com/office/powerpoint/2010/main" val="79108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85BF5-3731-4224-8198-5C0B1A5F8CFD}"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A1147-8974-4E3C-8B65-8B6F0B79F086}" type="slidenum">
              <a:rPr lang="en-US" smtClean="0"/>
              <a:t>‹#›</a:t>
            </a:fld>
            <a:endParaRPr lang="en-US"/>
          </a:p>
        </p:txBody>
      </p:sp>
    </p:spTree>
    <p:extLst>
      <p:ext uri="{BB962C8B-B14F-4D97-AF65-F5344CB8AC3E}">
        <p14:creationId xmlns:p14="http://schemas.microsoft.com/office/powerpoint/2010/main" val="218311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85BF5-3731-4224-8198-5C0B1A5F8CFD}" type="datetimeFigureOut">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A1147-8974-4E3C-8B65-8B6F0B79F086}" type="slidenum">
              <a:rPr lang="en-US" smtClean="0"/>
              <a:t>‹#›</a:t>
            </a:fld>
            <a:endParaRPr lang="en-US"/>
          </a:p>
        </p:txBody>
      </p:sp>
    </p:spTree>
    <p:extLst>
      <p:ext uri="{BB962C8B-B14F-4D97-AF65-F5344CB8AC3E}">
        <p14:creationId xmlns:p14="http://schemas.microsoft.com/office/powerpoint/2010/main" val="29952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085BF5-3731-4224-8198-5C0B1A5F8CFD}" type="datetimeFigureOut">
              <a:rPr lang="en-US" smtClean="0"/>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A1147-8974-4E3C-8B65-8B6F0B79F086}" type="slidenum">
              <a:rPr lang="en-US" smtClean="0"/>
              <a:t>‹#›</a:t>
            </a:fld>
            <a:endParaRPr lang="en-US"/>
          </a:p>
        </p:txBody>
      </p:sp>
    </p:spTree>
    <p:extLst>
      <p:ext uri="{BB962C8B-B14F-4D97-AF65-F5344CB8AC3E}">
        <p14:creationId xmlns:p14="http://schemas.microsoft.com/office/powerpoint/2010/main" val="178271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085BF5-3731-4224-8198-5C0B1A5F8CFD}" type="datetimeFigureOut">
              <a:rPr lang="en-US" smtClean="0"/>
              <a:t>3/4/2015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A1147-8974-4E3C-8B65-8B6F0B79F086}" type="slidenum">
              <a:rPr lang="en-US" smtClean="0"/>
              <a:t>‹#›</a:t>
            </a:fld>
            <a:endParaRPr lang="en-US"/>
          </a:p>
        </p:txBody>
      </p:sp>
    </p:spTree>
    <p:extLst>
      <p:ext uri="{BB962C8B-B14F-4D97-AF65-F5344CB8AC3E}">
        <p14:creationId xmlns:p14="http://schemas.microsoft.com/office/powerpoint/2010/main" val="108946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85BF5-3731-4224-8198-5C0B1A5F8CFD}" type="datetimeFigureOut">
              <a:rPr lang="en-US" smtClean="0"/>
              <a:t>3/4/2015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A1147-8974-4E3C-8B65-8B6F0B79F086}" type="slidenum">
              <a:rPr lang="en-US" smtClean="0"/>
              <a:t>‹#›</a:t>
            </a:fld>
            <a:endParaRPr lang="en-US"/>
          </a:p>
        </p:txBody>
      </p:sp>
    </p:spTree>
    <p:extLst>
      <p:ext uri="{BB962C8B-B14F-4D97-AF65-F5344CB8AC3E}">
        <p14:creationId xmlns:p14="http://schemas.microsoft.com/office/powerpoint/2010/main" val="96790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85BF5-3731-4224-8198-5C0B1A5F8CFD}" type="datetimeFigureOut">
              <a:rPr lang="en-US" smtClean="0"/>
              <a:t>3/4/2015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A1147-8974-4E3C-8B65-8B6F0B79F086}" type="slidenum">
              <a:rPr lang="en-US" smtClean="0"/>
              <a:t>‹#›</a:t>
            </a:fld>
            <a:endParaRPr lang="en-US"/>
          </a:p>
        </p:txBody>
      </p:sp>
    </p:spTree>
    <p:extLst>
      <p:ext uri="{BB962C8B-B14F-4D97-AF65-F5344CB8AC3E}">
        <p14:creationId xmlns:p14="http://schemas.microsoft.com/office/powerpoint/2010/main" val="23612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85BF5-3731-4224-8198-5C0B1A5F8CFD}" type="datetimeFigureOut">
              <a:rPr lang="en-US" smtClean="0"/>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A1147-8974-4E3C-8B65-8B6F0B79F086}" type="slidenum">
              <a:rPr lang="en-US" smtClean="0"/>
              <a:t>‹#›</a:t>
            </a:fld>
            <a:endParaRPr lang="en-US"/>
          </a:p>
        </p:txBody>
      </p:sp>
    </p:spTree>
    <p:extLst>
      <p:ext uri="{BB962C8B-B14F-4D97-AF65-F5344CB8AC3E}">
        <p14:creationId xmlns:p14="http://schemas.microsoft.com/office/powerpoint/2010/main" val="112786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85BF5-3731-4224-8198-5C0B1A5F8CFD}" type="datetimeFigureOut">
              <a:rPr lang="en-US" smtClean="0"/>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A1147-8974-4E3C-8B65-8B6F0B79F086}" type="slidenum">
              <a:rPr lang="en-US" smtClean="0"/>
              <a:t>‹#›</a:t>
            </a:fld>
            <a:endParaRPr lang="en-US"/>
          </a:p>
        </p:txBody>
      </p:sp>
    </p:spTree>
    <p:extLst>
      <p:ext uri="{BB962C8B-B14F-4D97-AF65-F5344CB8AC3E}">
        <p14:creationId xmlns:p14="http://schemas.microsoft.com/office/powerpoint/2010/main" val="32179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85BF5-3731-4224-8198-5C0B1A5F8CFD}" type="datetimeFigureOut">
              <a:rPr lang="en-US" smtClean="0"/>
              <a:t>3/4/2015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A1147-8974-4E3C-8B65-8B6F0B79F086}" type="slidenum">
              <a:rPr lang="en-US" smtClean="0"/>
              <a:t>‹#›</a:t>
            </a:fld>
            <a:endParaRPr lang="en-US"/>
          </a:p>
        </p:txBody>
      </p:sp>
    </p:spTree>
    <p:extLst>
      <p:ext uri="{BB962C8B-B14F-4D97-AF65-F5344CB8AC3E}">
        <p14:creationId xmlns:p14="http://schemas.microsoft.com/office/powerpoint/2010/main" val="68745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entury Gothic"/>
                <a:cs typeface="Century Gothic"/>
              </a:rPr>
              <a:t>Results: Structure – Beam Model set-up</a:t>
            </a:r>
            <a:endParaRPr lang="en-US" sz="2800" dirty="0">
              <a:latin typeface="Century Gothic"/>
              <a:cs typeface="Century Gothic"/>
            </a:endParaRPr>
          </a:p>
        </p:txBody>
      </p:sp>
      <p:sp>
        <p:nvSpPr>
          <p:cNvPr id="3" name="Content Placeholder 2"/>
          <p:cNvSpPr>
            <a:spLocks noGrp="1"/>
          </p:cNvSpPr>
          <p:nvPr>
            <p:ph idx="1"/>
          </p:nvPr>
        </p:nvSpPr>
        <p:spPr>
          <a:xfrm>
            <a:off x="0" y="1161256"/>
            <a:ext cx="9067800" cy="3011487"/>
          </a:xfrm>
        </p:spPr>
        <p:txBody>
          <a:bodyPr/>
          <a:lstStyle/>
          <a:p>
            <a:pPr marL="0" indent="0">
              <a:buClr>
                <a:srgbClr val="272255"/>
              </a:buClr>
              <a:buNone/>
            </a:pPr>
            <a:r>
              <a:rPr lang="en-US" sz="1800" dirty="0" smtClean="0">
                <a:solidFill>
                  <a:srgbClr val="272255"/>
                </a:solidFill>
                <a:latin typeface="Century Gothic"/>
                <a:cs typeface="Century Gothic"/>
              </a:rPr>
              <a:t>To assess structural viability of the proposed blade shape, a spreadsheet based tool was developed to quickly iterate possible designs and drive structural results back into the blade shape definition.</a:t>
            </a:r>
          </a:p>
          <a:p>
            <a:pPr marL="0" indent="0">
              <a:buClr>
                <a:srgbClr val="272255"/>
              </a:buClr>
              <a:buNone/>
            </a:pPr>
            <a:endParaRPr lang="en-US" sz="1800" dirty="0" smtClean="0">
              <a:solidFill>
                <a:srgbClr val="272255"/>
              </a:solidFill>
              <a:latin typeface="Century Gothic"/>
              <a:cs typeface="Century Gothic"/>
            </a:endParaRPr>
          </a:p>
          <a:p>
            <a:pPr marL="0" indent="0">
              <a:buClr>
                <a:srgbClr val="272255"/>
              </a:buClr>
              <a:buNone/>
            </a:pPr>
            <a:r>
              <a:rPr lang="en-US" sz="1800" dirty="0" smtClean="0">
                <a:solidFill>
                  <a:srgbClr val="272255"/>
                </a:solidFill>
                <a:latin typeface="Century Gothic"/>
                <a:cs typeface="Century Gothic"/>
              </a:rPr>
              <a:t>The blade is related to a simple sandwich beam with the following assumptions:</a:t>
            </a:r>
          </a:p>
          <a:p>
            <a:pPr>
              <a:buClr>
                <a:srgbClr val="272255"/>
              </a:buClr>
            </a:pPr>
            <a:r>
              <a:rPr lang="en-US" sz="1800" dirty="0" smtClean="0">
                <a:solidFill>
                  <a:srgbClr val="272255"/>
                </a:solidFill>
                <a:latin typeface="Century Gothic"/>
                <a:cs typeface="Century Gothic"/>
              </a:rPr>
              <a:t>UD </a:t>
            </a:r>
            <a:r>
              <a:rPr lang="en-US" sz="1800" dirty="0" err="1" smtClean="0">
                <a:solidFill>
                  <a:srgbClr val="272255"/>
                </a:solidFill>
                <a:latin typeface="Century Gothic"/>
                <a:cs typeface="Century Gothic"/>
              </a:rPr>
              <a:t>sparcaps</a:t>
            </a:r>
            <a:r>
              <a:rPr lang="en-US" sz="1800" dirty="0" smtClean="0">
                <a:solidFill>
                  <a:srgbClr val="272255"/>
                </a:solidFill>
                <a:latin typeface="Century Gothic"/>
                <a:cs typeface="Century Gothic"/>
              </a:rPr>
              <a:t> as facings</a:t>
            </a:r>
          </a:p>
          <a:p>
            <a:pPr>
              <a:buClr>
                <a:srgbClr val="272255"/>
              </a:buClr>
            </a:pPr>
            <a:r>
              <a:rPr lang="en-US" sz="1800" dirty="0" smtClean="0">
                <a:solidFill>
                  <a:srgbClr val="272255"/>
                </a:solidFill>
                <a:latin typeface="Century Gothic"/>
                <a:cs typeface="Century Gothic"/>
              </a:rPr>
              <a:t>Syntactic foam as core</a:t>
            </a:r>
          </a:p>
          <a:p>
            <a:pPr>
              <a:buClr>
                <a:srgbClr val="272255"/>
              </a:buClr>
            </a:pPr>
            <a:r>
              <a:rPr lang="en-US" sz="1800" dirty="0" smtClean="0">
                <a:solidFill>
                  <a:srgbClr val="272255"/>
                </a:solidFill>
                <a:latin typeface="Century Gothic"/>
                <a:cs typeface="Century Gothic"/>
              </a:rPr>
              <a:t>Baseline material properties</a:t>
            </a:r>
          </a:p>
          <a:p>
            <a:pPr marL="0" indent="0">
              <a:buClr>
                <a:srgbClr val="272255"/>
              </a:buClr>
              <a:buNone/>
            </a:pPr>
            <a:endParaRPr lang="en-US" sz="1800" dirty="0" smtClean="0">
              <a:solidFill>
                <a:srgbClr val="272255"/>
              </a:solidFill>
              <a:latin typeface="Century Gothic"/>
              <a:cs typeface="Century Gothic"/>
            </a:endParaRPr>
          </a:p>
          <a:p>
            <a:pPr>
              <a:buClr>
                <a:srgbClr val="272255"/>
              </a:buClr>
            </a:pPr>
            <a:endParaRPr lang="en-US" sz="1400" dirty="0" smtClean="0">
              <a:solidFill>
                <a:srgbClr val="272255"/>
              </a:solidFill>
              <a:latin typeface="Century Gothic"/>
              <a:cs typeface="Century Gothic"/>
            </a:endParaRPr>
          </a:p>
          <a:p>
            <a:pPr>
              <a:buClr>
                <a:srgbClr val="272255"/>
              </a:buClr>
            </a:pPr>
            <a:endParaRPr lang="en-US" sz="1800" dirty="0" smtClean="0">
              <a:solidFill>
                <a:srgbClr val="272255"/>
              </a:solidFill>
              <a:latin typeface="Century Gothic"/>
              <a:cs typeface="Century Gothic"/>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895600"/>
            <a:ext cx="273685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639211242"/>
              </p:ext>
            </p:extLst>
          </p:nvPr>
        </p:nvGraphicFramePr>
        <p:xfrm>
          <a:off x="2133600" y="4343400"/>
          <a:ext cx="4800601" cy="1845945"/>
        </p:xfrm>
        <a:graphic>
          <a:graphicData uri="http://schemas.openxmlformats.org/drawingml/2006/table">
            <a:tbl>
              <a:tblPr>
                <a:tableStyleId>{08FB837D-C827-4EFA-A057-4D05807E0F7C}</a:tableStyleId>
              </a:tblPr>
              <a:tblGrid>
                <a:gridCol w="740334"/>
                <a:gridCol w="2602735"/>
                <a:gridCol w="717198"/>
                <a:gridCol w="740334"/>
              </a:tblGrid>
              <a:tr h="190500">
                <a:tc gridSpan="4">
                  <a:txBody>
                    <a:bodyPr/>
                    <a:lstStyle/>
                    <a:p>
                      <a:pPr algn="l" fontAlgn="b"/>
                      <a:r>
                        <a:rPr lang="en-US" sz="1400" u="none" strike="noStrike" dirty="0">
                          <a:effectLst/>
                        </a:rPr>
                        <a:t>Constants</a:t>
                      </a:r>
                      <a:endParaRPr lang="en-US" sz="14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228600">
                <a:tc>
                  <a:txBody>
                    <a:bodyPr/>
                    <a:lstStyle/>
                    <a:p>
                      <a:pPr algn="l" fontAlgn="b"/>
                      <a:r>
                        <a:rPr lang="en-US" sz="1400" u="none" strike="noStrike" dirty="0">
                          <a:effectLst/>
                        </a:rPr>
                        <a:t>E</a:t>
                      </a:r>
                      <a:r>
                        <a:rPr lang="en-US" sz="1400" u="none" strike="noStrike" baseline="-25000" dirty="0">
                          <a:effectLst/>
                        </a:rPr>
                        <a:t>UD</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Modulus of </a:t>
                      </a:r>
                      <a:r>
                        <a:rPr lang="en-US" sz="1400" u="none" strike="noStrike" dirty="0" err="1">
                          <a:effectLst/>
                        </a:rPr>
                        <a:t>Sparcap</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[Pa]</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3.98E+10</a:t>
                      </a:r>
                      <a:endParaRPr lang="en-US" sz="1400" b="0" i="0" u="none" strike="noStrike">
                        <a:solidFill>
                          <a:srgbClr val="000000"/>
                        </a:solidFill>
                        <a:effectLst/>
                        <a:latin typeface="Calibri"/>
                      </a:endParaRPr>
                    </a:p>
                  </a:txBody>
                  <a:tcPr marL="9525" marR="9525" marT="9525" marB="0" anchor="b"/>
                </a:tc>
              </a:tr>
              <a:tr h="238125">
                <a:tc>
                  <a:txBody>
                    <a:bodyPr/>
                    <a:lstStyle/>
                    <a:p>
                      <a:pPr algn="l" fontAlgn="b"/>
                      <a:r>
                        <a:rPr lang="el-GR" sz="1400" u="none" strike="noStrike">
                          <a:effectLst/>
                        </a:rPr>
                        <a:t>ρ</a:t>
                      </a:r>
                      <a:r>
                        <a:rPr lang="en-US" sz="1400" u="none" strike="noStrike" baseline="-25000">
                          <a:effectLst/>
                        </a:rPr>
                        <a:t>s</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Density of </a:t>
                      </a:r>
                      <a:r>
                        <a:rPr lang="en-US" sz="1400" u="none" strike="noStrike" dirty="0" err="1" smtClean="0">
                          <a:effectLst/>
                        </a:rPr>
                        <a:t>Sparcap</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[kg/m</a:t>
                      </a:r>
                      <a:r>
                        <a:rPr lang="en-US" sz="1400" u="none" strike="noStrike" baseline="30000">
                          <a:effectLst/>
                        </a:rPr>
                        <a:t>3</a:t>
                      </a:r>
                      <a:r>
                        <a:rPr lang="en-US" sz="1400" u="none" strike="noStrike">
                          <a:effectLst/>
                        </a:rPr>
                        <a:t>]</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1920</a:t>
                      </a:r>
                      <a:endParaRPr lang="en-US" sz="1400" b="0" i="0" u="none" strike="noStrike">
                        <a:solidFill>
                          <a:srgbClr val="000000"/>
                        </a:solidFill>
                        <a:effectLst/>
                        <a:latin typeface="Calibri"/>
                      </a:endParaRPr>
                    </a:p>
                  </a:txBody>
                  <a:tcPr marL="9525" marR="9525" marT="9525" marB="0" anchor="b"/>
                </a:tc>
              </a:tr>
              <a:tr h="228600">
                <a:tc>
                  <a:txBody>
                    <a:bodyPr/>
                    <a:lstStyle/>
                    <a:p>
                      <a:pPr algn="l" fontAlgn="b"/>
                      <a:r>
                        <a:rPr lang="el-GR" sz="1400" u="none" strike="noStrike">
                          <a:effectLst/>
                        </a:rPr>
                        <a:t>ϵ</a:t>
                      </a:r>
                      <a:r>
                        <a:rPr lang="en-US" sz="1400" u="none" strike="noStrike" baseline="-25000">
                          <a:effectLst/>
                        </a:rPr>
                        <a:t>UD(max)</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Max allow design strain </a:t>
                      </a:r>
                      <a:r>
                        <a:rPr lang="en-US" sz="1400" u="none" strike="noStrike" dirty="0" err="1">
                          <a:effectLst/>
                        </a:rPr>
                        <a:t>Sparcap</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2.90E-03</a:t>
                      </a:r>
                      <a:endParaRPr lang="en-US" sz="1400" b="0" i="0" u="none" strike="noStrike">
                        <a:solidFill>
                          <a:srgbClr val="000000"/>
                        </a:solidFill>
                        <a:effectLst/>
                        <a:latin typeface="Calibri"/>
                      </a:endParaRPr>
                    </a:p>
                  </a:txBody>
                  <a:tcPr marL="9525" marR="9525" marT="9525" marB="0" anchor="b"/>
                </a:tc>
              </a:tr>
              <a:tr h="190500">
                <a:tc>
                  <a:txBody>
                    <a:bodyPr/>
                    <a:lstStyle/>
                    <a:p>
                      <a:pPr algn="l" fontAlgn="b"/>
                      <a:r>
                        <a:rPr lang="el-GR" sz="1400" u="none" strike="noStrike">
                          <a:effectLst/>
                        </a:rPr>
                        <a:t>σ</a:t>
                      </a:r>
                      <a:r>
                        <a:rPr lang="en-US" sz="1400" u="none" strike="noStrike">
                          <a:effectLst/>
                        </a:rPr>
                        <a:t>s(allow)</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Allowable stress in </a:t>
                      </a:r>
                      <a:r>
                        <a:rPr lang="en-US" sz="1400" u="none" strike="noStrike" dirty="0" err="1">
                          <a:effectLst/>
                        </a:rPr>
                        <a:t>Sparcap</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[Pa]</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1.15E+08</a:t>
                      </a:r>
                      <a:endParaRPr lang="en-US" sz="1400" b="0" i="0" u="none" strike="noStrike">
                        <a:solidFill>
                          <a:srgbClr val="000000"/>
                        </a:solidFill>
                        <a:effectLst/>
                        <a:latin typeface="Calibri"/>
                      </a:endParaRPr>
                    </a:p>
                  </a:txBody>
                  <a:tcPr marL="9525" marR="9525" marT="9525" marB="0" anchor="b"/>
                </a:tc>
              </a:tr>
              <a:tr h="228600">
                <a:tc>
                  <a:txBody>
                    <a:bodyPr/>
                    <a:lstStyle/>
                    <a:p>
                      <a:pPr algn="l" fontAlgn="b"/>
                      <a:r>
                        <a:rPr lang="en-US" sz="1400" u="none" strike="noStrike">
                          <a:effectLst/>
                        </a:rPr>
                        <a:t>E</a:t>
                      </a:r>
                      <a:r>
                        <a:rPr lang="en-US" sz="1400" u="none" strike="noStrike" baseline="-25000">
                          <a:effectLst/>
                        </a:rPr>
                        <a:t>C</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Modulus of Core</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[Pa]</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3.79E+06</a:t>
                      </a:r>
                      <a:endParaRPr lang="en-US" sz="1400" b="0" i="0" u="none" strike="noStrike">
                        <a:solidFill>
                          <a:srgbClr val="000000"/>
                        </a:solidFill>
                        <a:effectLst/>
                        <a:latin typeface="Calibri"/>
                      </a:endParaRPr>
                    </a:p>
                  </a:txBody>
                  <a:tcPr marL="9525" marR="9525" marT="9525" marB="0" anchor="b"/>
                </a:tc>
              </a:tr>
              <a:tr h="238125">
                <a:tc>
                  <a:txBody>
                    <a:bodyPr/>
                    <a:lstStyle/>
                    <a:p>
                      <a:pPr algn="l" fontAlgn="b"/>
                      <a:r>
                        <a:rPr lang="el-GR" sz="1400" u="none" strike="noStrike">
                          <a:effectLst/>
                        </a:rPr>
                        <a:t>ρ</a:t>
                      </a:r>
                      <a:r>
                        <a:rPr lang="en-US" sz="1400" u="none" strike="noStrike" baseline="-25000">
                          <a:effectLst/>
                        </a:rPr>
                        <a:t>c</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Density of core</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[kg/m</a:t>
                      </a:r>
                      <a:r>
                        <a:rPr lang="en-US" sz="1400" u="none" strike="noStrike" baseline="30000">
                          <a:effectLst/>
                        </a:rPr>
                        <a:t>3</a:t>
                      </a:r>
                      <a:r>
                        <a:rPr lang="en-US" sz="1400" u="none" strike="noStrike">
                          <a:effectLst/>
                        </a:rPr>
                        <a:t>]</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673</a:t>
                      </a:r>
                      <a:endParaRPr lang="en-US" sz="1400" b="0" i="0" u="none" strike="noStrike">
                        <a:solidFill>
                          <a:srgbClr val="000000"/>
                        </a:solidFill>
                        <a:effectLst/>
                        <a:latin typeface="Calibri"/>
                      </a:endParaRPr>
                    </a:p>
                  </a:txBody>
                  <a:tcPr marL="9525" marR="9525" marT="9525" marB="0" anchor="b"/>
                </a:tc>
              </a:tr>
              <a:tr h="238125">
                <a:tc>
                  <a:txBody>
                    <a:bodyPr/>
                    <a:lstStyle/>
                    <a:p>
                      <a:pPr algn="l" fontAlgn="b"/>
                      <a:r>
                        <a:rPr lang="el-GR" sz="1400" u="none" strike="noStrike">
                          <a:effectLst/>
                        </a:rPr>
                        <a:t>ρ</a:t>
                      </a:r>
                      <a:r>
                        <a:rPr lang="en-US" sz="1400" u="none" strike="noStrike" baseline="-25000">
                          <a:effectLst/>
                        </a:rPr>
                        <a:t>w</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dirty="0">
                          <a:effectLst/>
                        </a:rPr>
                        <a:t>Density of Seawater</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[kg/m</a:t>
                      </a:r>
                      <a:r>
                        <a:rPr lang="en-US" sz="1400" u="none" strike="noStrike" baseline="30000" dirty="0">
                          <a:effectLst/>
                        </a:rPr>
                        <a:t>3</a:t>
                      </a:r>
                      <a:r>
                        <a:rPr lang="en-US" sz="1400" u="none" strike="noStrike" dirty="0">
                          <a:effectLst/>
                        </a:rPr>
                        <a:t>]</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1029</a:t>
                      </a:r>
                      <a:endParaRPr lang="en-US"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899483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entury Gothic"/>
                <a:cs typeface="Century Gothic"/>
              </a:rPr>
              <a:t>Results: Structure – 45.5m Loop 1Blade </a:t>
            </a:r>
            <a:endParaRPr lang="en-US" sz="2800" dirty="0">
              <a:latin typeface="Century Gothic"/>
              <a:cs typeface="Century Gothic"/>
            </a:endParaRPr>
          </a:p>
        </p:txBody>
      </p:sp>
      <p:sp>
        <p:nvSpPr>
          <p:cNvPr id="3" name="Content Placeholder 2"/>
          <p:cNvSpPr>
            <a:spLocks noGrp="1"/>
          </p:cNvSpPr>
          <p:nvPr>
            <p:ph idx="1"/>
          </p:nvPr>
        </p:nvSpPr>
        <p:spPr>
          <a:xfrm>
            <a:off x="0" y="990600"/>
            <a:ext cx="9067800" cy="5486400"/>
          </a:xfrm>
        </p:spPr>
        <p:txBody>
          <a:bodyPr/>
          <a:lstStyle/>
          <a:p>
            <a:pPr marL="0" indent="0">
              <a:buClr>
                <a:srgbClr val="272255"/>
              </a:buClr>
              <a:buNone/>
            </a:pPr>
            <a:r>
              <a:rPr lang="en-US" sz="2000" u="sng" dirty="0" smtClean="0">
                <a:solidFill>
                  <a:srgbClr val="272255"/>
                </a:solidFill>
                <a:latin typeface="Century Gothic"/>
                <a:cs typeface="Century Gothic"/>
              </a:rPr>
              <a:t>Takeaways from Structure Loop 1</a:t>
            </a:r>
          </a:p>
          <a:p>
            <a:pPr marL="0" indent="0">
              <a:buClr>
                <a:srgbClr val="272255"/>
              </a:buClr>
              <a:buNone/>
            </a:pPr>
            <a:endParaRPr lang="en-US" sz="2000" u="sng" dirty="0" smtClean="0">
              <a:solidFill>
                <a:srgbClr val="272255"/>
              </a:solidFill>
              <a:latin typeface="Century Gothic"/>
              <a:cs typeface="Century Gothic"/>
            </a:endParaRPr>
          </a:p>
          <a:p>
            <a:pPr>
              <a:buClr>
                <a:srgbClr val="272255"/>
              </a:buClr>
            </a:pPr>
            <a:r>
              <a:rPr lang="en-US" sz="1800" dirty="0" smtClean="0">
                <a:solidFill>
                  <a:srgbClr val="272255"/>
                </a:solidFill>
                <a:latin typeface="Century Gothic"/>
                <a:cs typeface="Century Gothic"/>
              </a:rPr>
              <a:t>The blade must become thicker mid-span to meet structural design criteria.</a:t>
            </a:r>
          </a:p>
          <a:p>
            <a:pPr>
              <a:buClr>
                <a:srgbClr val="272255"/>
              </a:buClr>
            </a:pPr>
            <a:endParaRPr lang="en-US" sz="1800" dirty="0" smtClean="0">
              <a:solidFill>
                <a:srgbClr val="272255"/>
              </a:solidFill>
              <a:latin typeface="Century Gothic"/>
              <a:cs typeface="Century Gothic"/>
            </a:endParaRPr>
          </a:p>
          <a:p>
            <a:pPr>
              <a:buClr>
                <a:srgbClr val="272255"/>
              </a:buClr>
            </a:pPr>
            <a:r>
              <a:rPr lang="en-US" sz="1800" dirty="0" smtClean="0">
                <a:solidFill>
                  <a:srgbClr val="272255"/>
                </a:solidFill>
                <a:latin typeface="Century Gothic"/>
                <a:cs typeface="Century Gothic"/>
              </a:rPr>
              <a:t>A modest increase in thickness to ~28% T/C at mid-span will make structure possible.</a:t>
            </a:r>
          </a:p>
          <a:p>
            <a:pPr>
              <a:buClr>
                <a:srgbClr val="272255"/>
              </a:buClr>
            </a:pPr>
            <a:endParaRPr lang="en-US" sz="1800" dirty="0" smtClean="0">
              <a:solidFill>
                <a:srgbClr val="272255"/>
              </a:solidFill>
              <a:latin typeface="Century Gothic"/>
              <a:cs typeface="Century Gothic"/>
            </a:endParaRPr>
          </a:p>
          <a:p>
            <a:pPr>
              <a:buClr>
                <a:srgbClr val="272255"/>
              </a:buClr>
            </a:pPr>
            <a:r>
              <a:rPr lang="en-US" sz="1800" dirty="0" smtClean="0">
                <a:solidFill>
                  <a:srgbClr val="272255"/>
                </a:solidFill>
                <a:latin typeface="Century Gothic"/>
                <a:cs typeface="Century Gothic"/>
              </a:rPr>
              <a:t>Spars are very thick compared to common wind-turbine spars - 20cm vs. 5cm.</a:t>
            </a:r>
          </a:p>
          <a:p>
            <a:pPr>
              <a:buClr>
                <a:srgbClr val="272255"/>
              </a:buClr>
            </a:pPr>
            <a:endParaRPr lang="en-US" sz="1800" dirty="0" smtClean="0">
              <a:solidFill>
                <a:srgbClr val="272255"/>
              </a:solidFill>
              <a:latin typeface="Century Gothic"/>
              <a:cs typeface="Century Gothic"/>
            </a:endParaRPr>
          </a:p>
          <a:p>
            <a:pPr>
              <a:buClr>
                <a:srgbClr val="272255"/>
              </a:buClr>
            </a:pPr>
            <a:r>
              <a:rPr lang="en-US" sz="1800" dirty="0" smtClean="0">
                <a:solidFill>
                  <a:srgbClr val="272255"/>
                </a:solidFill>
                <a:latin typeface="Century Gothic"/>
                <a:cs typeface="Century Gothic"/>
              </a:rPr>
              <a:t>Spars taper in width as they are too thick for outboard scarf joint and increased width inboard is desired and necessary.</a:t>
            </a:r>
          </a:p>
          <a:p>
            <a:pPr>
              <a:buClr>
                <a:srgbClr val="272255"/>
              </a:buClr>
            </a:pPr>
            <a:endParaRPr lang="en-US" sz="1800" dirty="0" smtClean="0">
              <a:solidFill>
                <a:srgbClr val="272255"/>
              </a:solidFill>
              <a:latin typeface="Century Gothic"/>
              <a:cs typeface="Century Gothic"/>
            </a:endParaRPr>
          </a:p>
          <a:p>
            <a:pPr>
              <a:buClr>
                <a:srgbClr val="272255"/>
              </a:buClr>
            </a:pPr>
            <a:r>
              <a:rPr lang="en-US" sz="1800" dirty="0" smtClean="0">
                <a:solidFill>
                  <a:srgbClr val="272255"/>
                </a:solidFill>
                <a:latin typeface="Century Gothic"/>
                <a:cs typeface="Century Gothic"/>
              </a:rPr>
              <a:t>Spar offset for shell thickness/</a:t>
            </a:r>
            <a:r>
              <a:rPr lang="en-US" sz="1800" dirty="0" err="1" smtClean="0">
                <a:solidFill>
                  <a:srgbClr val="272255"/>
                </a:solidFill>
                <a:latin typeface="Century Gothic"/>
                <a:cs typeface="Century Gothic"/>
              </a:rPr>
              <a:t>bondline</a:t>
            </a:r>
            <a:r>
              <a:rPr lang="en-US" sz="1800" dirty="0" smtClean="0">
                <a:solidFill>
                  <a:srgbClr val="272255"/>
                </a:solidFill>
                <a:latin typeface="Century Gothic"/>
                <a:cs typeface="Century Gothic"/>
              </a:rPr>
              <a:t> has not been included in this study</a:t>
            </a:r>
          </a:p>
          <a:p>
            <a:pPr>
              <a:buClr>
                <a:srgbClr val="272255"/>
              </a:buClr>
            </a:pPr>
            <a:endParaRPr lang="en-US" sz="1600" dirty="0" smtClean="0">
              <a:solidFill>
                <a:srgbClr val="272255"/>
              </a:solidFill>
              <a:latin typeface="Century Gothic"/>
              <a:cs typeface="Century Gothic"/>
            </a:endParaRPr>
          </a:p>
          <a:p>
            <a:pPr marL="0" indent="0">
              <a:buClr>
                <a:srgbClr val="272255"/>
              </a:buClr>
              <a:buNone/>
            </a:pPr>
            <a:r>
              <a:rPr lang="en-US" sz="1600" dirty="0" smtClean="0">
                <a:solidFill>
                  <a:srgbClr val="272255"/>
                </a:solidFill>
                <a:latin typeface="Century Gothic"/>
                <a:cs typeface="Century Gothic"/>
              </a:rPr>
              <a:t> </a:t>
            </a:r>
          </a:p>
          <a:p>
            <a:pPr>
              <a:buClr>
                <a:srgbClr val="272255"/>
              </a:buClr>
            </a:pPr>
            <a:endParaRPr lang="en-US" sz="18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a:p>
            <a:pPr marL="0" indent="0">
              <a:buClr>
                <a:srgbClr val="272255"/>
              </a:buClr>
              <a:buNone/>
            </a:pPr>
            <a:endParaRPr lang="en-US" sz="1400" dirty="0" smtClean="0">
              <a:solidFill>
                <a:srgbClr val="272255"/>
              </a:solidFill>
              <a:latin typeface="Century Gothic"/>
              <a:cs typeface="Century Gothic"/>
            </a:endParaRPr>
          </a:p>
        </p:txBody>
      </p:sp>
    </p:spTree>
    <p:extLst>
      <p:ext uri="{BB962C8B-B14F-4D97-AF65-F5344CB8AC3E}">
        <p14:creationId xmlns:p14="http://schemas.microsoft.com/office/powerpoint/2010/main" val="4707805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entury Gothic"/>
                <a:cs typeface="Century Gothic"/>
              </a:rPr>
              <a:t>Results: Structure – Beam Model Validation</a:t>
            </a:r>
            <a:endParaRPr lang="en-US" sz="2800" dirty="0">
              <a:latin typeface="Century Gothic"/>
              <a:cs typeface="Century Gothic"/>
            </a:endParaRPr>
          </a:p>
        </p:txBody>
      </p:sp>
      <p:sp>
        <p:nvSpPr>
          <p:cNvPr id="3" name="Content Placeholder 2"/>
          <p:cNvSpPr>
            <a:spLocks noGrp="1"/>
          </p:cNvSpPr>
          <p:nvPr>
            <p:ph idx="1"/>
          </p:nvPr>
        </p:nvSpPr>
        <p:spPr>
          <a:xfrm>
            <a:off x="0" y="1161257"/>
            <a:ext cx="9067800" cy="1658144"/>
          </a:xfrm>
        </p:spPr>
        <p:txBody>
          <a:bodyPr/>
          <a:lstStyle/>
          <a:p>
            <a:pPr marL="0" indent="0">
              <a:buClr>
                <a:srgbClr val="272255"/>
              </a:buClr>
              <a:buNone/>
            </a:pPr>
            <a:r>
              <a:rPr lang="en-US" sz="1400" dirty="0" smtClean="0">
                <a:solidFill>
                  <a:srgbClr val="272255"/>
                </a:solidFill>
                <a:latin typeface="Century Gothic"/>
                <a:cs typeface="Century Gothic"/>
              </a:rPr>
              <a:t>Additional geometric constants of the model are the relationship between the beam height to max thickness, and the </a:t>
            </a:r>
            <a:r>
              <a:rPr lang="en-US" sz="1400" dirty="0" err="1" smtClean="0">
                <a:solidFill>
                  <a:srgbClr val="272255"/>
                </a:solidFill>
                <a:latin typeface="Century Gothic"/>
                <a:cs typeface="Century Gothic"/>
              </a:rPr>
              <a:t>sparcap</a:t>
            </a:r>
            <a:r>
              <a:rPr lang="en-US" sz="1400" dirty="0" smtClean="0">
                <a:solidFill>
                  <a:srgbClr val="272255"/>
                </a:solidFill>
                <a:latin typeface="Century Gothic"/>
                <a:cs typeface="Century Gothic"/>
              </a:rPr>
              <a:t> width to the chord. </a:t>
            </a:r>
          </a:p>
          <a:p>
            <a:pPr>
              <a:buClr>
                <a:srgbClr val="272255"/>
              </a:buClr>
            </a:pPr>
            <a:r>
              <a:rPr lang="en-US" sz="1400" dirty="0" smtClean="0">
                <a:solidFill>
                  <a:srgbClr val="272255"/>
                </a:solidFill>
                <a:latin typeface="Century Gothic"/>
                <a:cs typeface="Century Gothic"/>
              </a:rPr>
              <a:t>The beam model was built to represent the latest MDEC 3-D FEA 47.5m blade.</a:t>
            </a:r>
          </a:p>
          <a:p>
            <a:pPr>
              <a:buClr>
                <a:srgbClr val="272255"/>
              </a:buClr>
            </a:pPr>
            <a:r>
              <a:rPr lang="en-US" sz="1400" dirty="0" smtClean="0">
                <a:solidFill>
                  <a:srgbClr val="272255"/>
                </a:solidFill>
                <a:latin typeface="Century Gothic"/>
                <a:cs typeface="Century Gothic"/>
              </a:rPr>
              <a:t>Predicted strains from the beam and FEA model were compared to get insight into the fidelity of the model and determine a realistic thickness scaling factor.</a:t>
            </a:r>
          </a:p>
          <a:p>
            <a:pPr marL="0" indent="0">
              <a:buClr>
                <a:srgbClr val="272255"/>
              </a:buClr>
              <a:buNone/>
            </a:pPr>
            <a:endParaRPr lang="en-US" sz="18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a:p>
            <a:pPr>
              <a:buClr>
                <a:srgbClr val="272255"/>
              </a:buClr>
            </a:pPr>
            <a:endParaRPr lang="en-US" sz="14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2008" y="2209800"/>
            <a:ext cx="2604738" cy="1447800"/>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85" y="2816469"/>
            <a:ext cx="6400800" cy="374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335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entury Gothic"/>
                <a:cs typeface="Century Gothic"/>
              </a:rPr>
              <a:t>Results: Structure – Beam Model Validation</a:t>
            </a:r>
            <a:endParaRPr lang="en-US" sz="2800" dirty="0">
              <a:latin typeface="Century Gothic"/>
              <a:cs typeface="Century Gothic"/>
            </a:endParaRPr>
          </a:p>
        </p:txBody>
      </p:sp>
      <p:sp>
        <p:nvSpPr>
          <p:cNvPr id="3" name="Content Placeholder 2"/>
          <p:cNvSpPr>
            <a:spLocks noGrp="1"/>
          </p:cNvSpPr>
          <p:nvPr>
            <p:ph idx="1"/>
          </p:nvPr>
        </p:nvSpPr>
        <p:spPr>
          <a:xfrm>
            <a:off x="0" y="1161256"/>
            <a:ext cx="9067800" cy="5391943"/>
          </a:xfrm>
        </p:spPr>
        <p:txBody>
          <a:bodyPr/>
          <a:lstStyle/>
          <a:p>
            <a:pPr marL="0" indent="0">
              <a:buClr>
                <a:srgbClr val="272255"/>
              </a:buClr>
              <a:buNone/>
            </a:pPr>
            <a:r>
              <a:rPr lang="en-US" sz="1600" dirty="0" smtClean="0">
                <a:solidFill>
                  <a:srgbClr val="272255"/>
                </a:solidFill>
                <a:latin typeface="Century Gothic"/>
                <a:cs typeface="Century Gothic"/>
              </a:rPr>
              <a:t>Notes regarding beam model validation:</a:t>
            </a:r>
          </a:p>
          <a:p>
            <a:pPr>
              <a:buClr>
                <a:srgbClr val="272255"/>
              </a:buClr>
            </a:pPr>
            <a:r>
              <a:rPr lang="en-US" sz="1600" dirty="0" smtClean="0">
                <a:solidFill>
                  <a:srgbClr val="272255"/>
                </a:solidFill>
                <a:latin typeface="Century Gothic"/>
                <a:cs typeface="Century Gothic"/>
              </a:rPr>
              <a:t>The beam model is able to predict the FEA model strains to an acceptable level.</a:t>
            </a:r>
          </a:p>
          <a:p>
            <a:pPr>
              <a:buClr>
                <a:srgbClr val="272255"/>
              </a:buClr>
            </a:pPr>
            <a:r>
              <a:rPr lang="en-US" sz="1600" dirty="0" smtClean="0">
                <a:solidFill>
                  <a:srgbClr val="272255"/>
                </a:solidFill>
                <a:latin typeface="Century Gothic"/>
                <a:cs typeface="Century Gothic"/>
              </a:rPr>
              <a:t>The FEA model has a constant thickness 10mm thick shell.  This is likely to factor into the </a:t>
            </a:r>
            <a:r>
              <a:rPr lang="en-US" sz="1600" dirty="0" err="1" smtClean="0">
                <a:solidFill>
                  <a:srgbClr val="272255"/>
                </a:solidFill>
                <a:latin typeface="Century Gothic"/>
                <a:cs typeface="Century Gothic"/>
              </a:rPr>
              <a:t>overprediction</a:t>
            </a:r>
            <a:r>
              <a:rPr lang="en-US" sz="1600" dirty="0" smtClean="0">
                <a:solidFill>
                  <a:srgbClr val="272255"/>
                </a:solidFill>
                <a:latin typeface="Century Gothic"/>
                <a:cs typeface="Century Gothic"/>
              </a:rPr>
              <a:t> of strains by the beam model near max chord due to large shell component in this area.</a:t>
            </a:r>
          </a:p>
          <a:p>
            <a:pPr>
              <a:buClr>
                <a:srgbClr val="272255"/>
              </a:buClr>
            </a:pPr>
            <a:r>
              <a:rPr lang="en-US" sz="1600" dirty="0" smtClean="0">
                <a:solidFill>
                  <a:srgbClr val="272255"/>
                </a:solidFill>
                <a:latin typeface="Century Gothic"/>
                <a:cs typeface="Century Gothic"/>
              </a:rPr>
              <a:t>The FEA model has overlapping elements of the spar and the core.  This is likely to </a:t>
            </a:r>
            <a:r>
              <a:rPr lang="en-US" sz="1600" dirty="0" err="1" smtClean="0">
                <a:solidFill>
                  <a:srgbClr val="272255"/>
                </a:solidFill>
                <a:latin typeface="Century Gothic"/>
                <a:cs typeface="Century Gothic"/>
              </a:rPr>
              <a:t>underpredict</a:t>
            </a:r>
            <a:r>
              <a:rPr lang="en-US" sz="1600" dirty="0" smtClean="0">
                <a:solidFill>
                  <a:srgbClr val="272255"/>
                </a:solidFill>
                <a:latin typeface="Century Gothic"/>
                <a:cs typeface="Century Gothic"/>
              </a:rPr>
              <a:t> the FEA strains, but is not expected to have a very large impact as the foam is soft compared to the spars.</a:t>
            </a:r>
          </a:p>
          <a:p>
            <a:pPr>
              <a:buClr>
                <a:srgbClr val="272255"/>
              </a:buClr>
            </a:pPr>
            <a:r>
              <a:rPr lang="en-US" sz="1600" dirty="0" smtClean="0">
                <a:solidFill>
                  <a:srgbClr val="272255"/>
                </a:solidFill>
                <a:latin typeface="Century Gothic"/>
                <a:cs typeface="Century Gothic"/>
              </a:rPr>
              <a:t>A </a:t>
            </a:r>
            <a:r>
              <a:rPr lang="en-US" sz="1600" u="sng" dirty="0" smtClean="0">
                <a:solidFill>
                  <a:srgbClr val="272255"/>
                </a:solidFill>
                <a:latin typeface="Century Gothic"/>
                <a:cs typeface="Century Gothic"/>
              </a:rPr>
              <a:t>ratio of beam thickness to max airfoil thickness of 1.00</a:t>
            </a:r>
            <a:r>
              <a:rPr lang="en-US" sz="1600" dirty="0" smtClean="0">
                <a:solidFill>
                  <a:srgbClr val="272255"/>
                </a:solidFill>
                <a:latin typeface="Century Gothic"/>
                <a:cs typeface="Century Gothic"/>
              </a:rPr>
              <a:t> is used to give close matching results.</a:t>
            </a:r>
          </a:p>
          <a:p>
            <a:pPr>
              <a:buClr>
                <a:srgbClr val="272255"/>
              </a:buClr>
            </a:pPr>
            <a:r>
              <a:rPr lang="en-US" sz="1600" dirty="0" smtClean="0">
                <a:solidFill>
                  <a:srgbClr val="272255"/>
                </a:solidFill>
                <a:latin typeface="Century Gothic"/>
                <a:cs typeface="Century Gothic"/>
              </a:rPr>
              <a:t>This tuning is expected to be dependent on the ratio of spar width to overall width, which in this case is ~28% for most of the blade.</a:t>
            </a:r>
          </a:p>
          <a:p>
            <a:pPr>
              <a:buClr>
                <a:srgbClr val="272255"/>
              </a:buClr>
            </a:pPr>
            <a:endParaRPr lang="en-US" sz="18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a:p>
            <a:pPr>
              <a:buClr>
                <a:srgbClr val="272255"/>
              </a:buClr>
            </a:pPr>
            <a:endParaRPr lang="en-US" sz="14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p:txBody>
      </p:sp>
      <p:pic>
        <p:nvPicPr>
          <p:cNvPr id="3074" name="Picture 2" descr="C:\11_ole\Aquantis\Blades\Jim's 2-Blade\2-Blade-Length.jpg"/>
          <p:cNvPicPr>
            <a:picLocks noChangeAspect="1" noChangeArrowheads="1"/>
          </p:cNvPicPr>
          <p:nvPr/>
        </p:nvPicPr>
        <p:blipFill rotWithShape="1">
          <a:blip r:embed="rId2">
            <a:extLst>
              <a:ext uri="{28A0092B-C50C-407E-A947-70E740481C1C}">
                <a14:useLocalDpi xmlns:a14="http://schemas.microsoft.com/office/drawing/2010/main" val="0"/>
              </a:ext>
            </a:extLst>
          </a:blip>
          <a:srcRect l="5770" t="39997" r="11442" b="34995"/>
          <a:stretch/>
        </p:blipFill>
        <p:spPr bwMode="auto">
          <a:xfrm>
            <a:off x="685800" y="4648200"/>
            <a:ext cx="7570177" cy="1274885"/>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84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entury Gothic"/>
                <a:cs typeface="Century Gothic"/>
              </a:rPr>
              <a:t>Results: Structure – 45.5m Loop 1Blade </a:t>
            </a:r>
            <a:endParaRPr lang="en-US" sz="2800" dirty="0">
              <a:latin typeface="Century Gothic"/>
              <a:cs typeface="Century Gothic"/>
            </a:endParaRPr>
          </a:p>
        </p:txBody>
      </p:sp>
      <p:sp>
        <p:nvSpPr>
          <p:cNvPr id="3" name="Content Placeholder 2"/>
          <p:cNvSpPr>
            <a:spLocks noGrp="1"/>
          </p:cNvSpPr>
          <p:nvPr>
            <p:ph idx="1"/>
          </p:nvPr>
        </p:nvSpPr>
        <p:spPr>
          <a:xfrm>
            <a:off x="0" y="990600"/>
            <a:ext cx="9067800" cy="362744"/>
          </a:xfrm>
        </p:spPr>
        <p:txBody>
          <a:bodyPr/>
          <a:lstStyle/>
          <a:p>
            <a:pPr marL="0" indent="0">
              <a:buClr>
                <a:srgbClr val="272255"/>
              </a:buClr>
              <a:buNone/>
            </a:pPr>
            <a:r>
              <a:rPr lang="en-US" sz="1600" dirty="0" smtClean="0">
                <a:solidFill>
                  <a:srgbClr val="272255"/>
                </a:solidFill>
                <a:latin typeface="Century Gothic"/>
                <a:cs typeface="Century Gothic"/>
              </a:rPr>
              <a:t>Structural Inputs for the 45.5m Loop 1 blade:</a:t>
            </a:r>
          </a:p>
          <a:p>
            <a:pPr>
              <a:buClr>
                <a:srgbClr val="272255"/>
              </a:buClr>
            </a:pPr>
            <a:endParaRPr lang="en-US" sz="18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a:p>
            <a:pPr>
              <a:buClr>
                <a:srgbClr val="272255"/>
              </a:buClr>
            </a:pPr>
            <a:endParaRPr lang="en-US" sz="14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 y="1447800"/>
            <a:ext cx="8968154" cy="225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 y="3886200"/>
            <a:ext cx="8968154" cy="225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180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entury Gothic"/>
                <a:cs typeface="Century Gothic"/>
              </a:rPr>
              <a:t>Results: Structure – 45.5m Loop 1Blade </a:t>
            </a:r>
            <a:endParaRPr lang="en-US" sz="2800" dirty="0">
              <a:latin typeface="Century Gothic"/>
              <a:cs typeface="Century Gothic"/>
            </a:endParaRPr>
          </a:p>
        </p:txBody>
      </p:sp>
      <p:sp>
        <p:nvSpPr>
          <p:cNvPr id="3" name="Content Placeholder 2"/>
          <p:cNvSpPr>
            <a:spLocks noGrp="1"/>
          </p:cNvSpPr>
          <p:nvPr>
            <p:ph idx="1"/>
          </p:nvPr>
        </p:nvSpPr>
        <p:spPr>
          <a:xfrm>
            <a:off x="0" y="990600"/>
            <a:ext cx="9067800" cy="362744"/>
          </a:xfrm>
        </p:spPr>
        <p:txBody>
          <a:bodyPr/>
          <a:lstStyle/>
          <a:p>
            <a:pPr marL="0" indent="0">
              <a:buClr>
                <a:srgbClr val="272255"/>
              </a:buClr>
              <a:buNone/>
            </a:pPr>
            <a:r>
              <a:rPr lang="en-US" sz="1600" dirty="0" smtClean="0">
                <a:solidFill>
                  <a:srgbClr val="272255"/>
                </a:solidFill>
                <a:latin typeface="Century Gothic"/>
                <a:cs typeface="Century Gothic"/>
              </a:rPr>
              <a:t>Structural Inputs for the 45.5m Loop 1 blade:</a:t>
            </a:r>
          </a:p>
          <a:p>
            <a:pPr>
              <a:buClr>
                <a:srgbClr val="272255"/>
              </a:buClr>
            </a:pPr>
            <a:endParaRPr lang="en-US" sz="18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a:p>
            <a:pPr>
              <a:buClr>
                <a:srgbClr val="272255"/>
              </a:buClr>
            </a:pPr>
            <a:endParaRPr lang="en-US" sz="14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 y="3915508"/>
            <a:ext cx="8968154" cy="223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 y="1635838"/>
            <a:ext cx="8968154" cy="224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640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entury Gothic"/>
                <a:cs typeface="Century Gothic"/>
              </a:rPr>
              <a:t>Results: Structure – 45.5m Loop 1Blade </a:t>
            </a:r>
            <a:endParaRPr lang="en-US" sz="2800" dirty="0">
              <a:latin typeface="Century Gothic"/>
              <a:cs typeface="Century Gothic"/>
            </a:endParaRPr>
          </a:p>
        </p:txBody>
      </p:sp>
      <p:sp>
        <p:nvSpPr>
          <p:cNvPr id="3" name="Content Placeholder 2"/>
          <p:cNvSpPr>
            <a:spLocks noGrp="1"/>
          </p:cNvSpPr>
          <p:nvPr>
            <p:ph idx="1"/>
          </p:nvPr>
        </p:nvSpPr>
        <p:spPr>
          <a:xfrm>
            <a:off x="0" y="990600"/>
            <a:ext cx="9067800" cy="2438400"/>
          </a:xfrm>
        </p:spPr>
        <p:txBody>
          <a:bodyPr/>
          <a:lstStyle/>
          <a:p>
            <a:pPr>
              <a:buClr>
                <a:srgbClr val="272255"/>
              </a:buClr>
            </a:pPr>
            <a:r>
              <a:rPr lang="en-US" sz="1400" dirty="0" smtClean="0">
                <a:solidFill>
                  <a:srgbClr val="272255"/>
                </a:solidFill>
                <a:latin typeface="Century Gothic"/>
                <a:cs typeface="Century Gothic"/>
              </a:rPr>
              <a:t>The ratio of beam thickness to airfoil (absolute) thickness was assumed to be 0.95.  This is reduced from the ratio of 1.00 derived from the FEA validation to account for the difference in </a:t>
            </a:r>
            <a:r>
              <a:rPr lang="en-US" sz="1400" dirty="0" err="1" smtClean="0">
                <a:solidFill>
                  <a:srgbClr val="272255"/>
                </a:solidFill>
                <a:latin typeface="Century Gothic"/>
                <a:cs typeface="Century Gothic"/>
              </a:rPr>
              <a:t>sparcap</a:t>
            </a:r>
            <a:r>
              <a:rPr lang="en-US" sz="1400" dirty="0" smtClean="0">
                <a:solidFill>
                  <a:srgbClr val="272255"/>
                </a:solidFill>
                <a:latin typeface="Century Gothic"/>
                <a:cs typeface="Century Gothic"/>
              </a:rPr>
              <a:t> width to chord ratio.</a:t>
            </a:r>
          </a:p>
          <a:p>
            <a:pPr>
              <a:buClr>
                <a:srgbClr val="272255"/>
              </a:buClr>
            </a:pPr>
            <a:r>
              <a:rPr lang="en-US" sz="1400" dirty="0" smtClean="0">
                <a:solidFill>
                  <a:srgbClr val="272255"/>
                </a:solidFill>
                <a:latin typeface="Century Gothic"/>
                <a:cs typeface="Century Gothic"/>
              </a:rPr>
              <a:t>To estimate reasonable </a:t>
            </a:r>
            <a:r>
              <a:rPr lang="en-US" sz="1400" dirty="0" err="1" smtClean="0">
                <a:solidFill>
                  <a:srgbClr val="272255"/>
                </a:solidFill>
                <a:latin typeface="Century Gothic"/>
                <a:cs typeface="Century Gothic"/>
              </a:rPr>
              <a:t>sparcap</a:t>
            </a:r>
            <a:r>
              <a:rPr lang="en-US" sz="1400" dirty="0" smtClean="0">
                <a:solidFill>
                  <a:srgbClr val="272255"/>
                </a:solidFill>
                <a:latin typeface="Century Gothic"/>
                <a:cs typeface="Century Gothic"/>
              </a:rPr>
              <a:t> widths, a basic </a:t>
            </a:r>
            <a:r>
              <a:rPr lang="en-US" sz="1400" dirty="0" err="1" smtClean="0">
                <a:solidFill>
                  <a:srgbClr val="272255"/>
                </a:solidFill>
                <a:latin typeface="Century Gothic"/>
                <a:cs typeface="Century Gothic"/>
              </a:rPr>
              <a:t>planform</a:t>
            </a:r>
            <a:r>
              <a:rPr lang="en-US" sz="1400" dirty="0" smtClean="0">
                <a:solidFill>
                  <a:srgbClr val="272255"/>
                </a:solidFill>
                <a:latin typeface="Century Gothic"/>
                <a:cs typeface="Century Gothic"/>
              </a:rPr>
              <a:t> layout was created to fit a reasonably sized spar. </a:t>
            </a:r>
          </a:p>
          <a:p>
            <a:pPr>
              <a:buClr>
                <a:srgbClr val="272255"/>
              </a:buClr>
            </a:pPr>
            <a:r>
              <a:rPr lang="en-US" sz="1400" dirty="0" smtClean="0">
                <a:solidFill>
                  <a:srgbClr val="272255"/>
                </a:solidFill>
                <a:latin typeface="Century Gothic"/>
                <a:cs typeface="Century Gothic"/>
              </a:rPr>
              <a:t>For production efficiency, it is desirable to have a spar of constant width, or achieve a step in the spar width near the tip through a scarf transition.  Due to the thick spar requirement, neither option seems plausible, so the spar is assumed to exhibit a linear taper from root to tip.</a:t>
            </a:r>
          </a:p>
          <a:p>
            <a:pPr marL="0" indent="0">
              <a:buClr>
                <a:srgbClr val="272255"/>
              </a:buClr>
              <a:buNone/>
            </a:pPr>
            <a:endParaRPr lang="en-US" sz="1600" dirty="0" smtClean="0">
              <a:solidFill>
                <a:srgbClr val="272255"/>
              </a:solidFill>
              <a:latin typeface="Century Gothic"/>
              <a:cs typeface="Century Gothic"/>
            </a:endParaRPr>
          </a:p>
          <a:p>
            <a:pPr>
              <a:buClr>
                <a:srgbClr val="272255"/>
              </a:buClr>
            </a:pPr>
            <a:endParaRPr lang="en-US" sz="18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a:p>
            <a:pPr>
              <a:buClr>
                <a:srgbClr val="272255"/>
              </a:buClr>
            </a:pPr>
            <a:endParaRPr lang="en-US" sz="14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92" y="2895600"/>
            <a:ext cx="8991600" cy="201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62" y="5029200"/>
            <a:ext cx="760253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068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entury Gothic"/>
                <a:cs typeface="Century Gothic"/>
              </a:rPr>
              <a:t>Results: Structure – 45.5m Loop 1Blade </a:t>
            </a:r>
            <a:endParaRPr lang="en-US" sz="2800" dirty="0">
              <a:latin typeface="Century Gothic"/>
              <a:cs typeface="Century Gothic"/>
            </a:endParaRPr>
          </a:p>
        </p:txBody>
      </p:sp>
      <p:sp>
        <p:nvSpPr>
          <p:cNvPr id="3" name="Content Placeholder 2"/>
          <p:cNvSpPr>
            <a:spLocks noGrp="1"/>
          </p:cNvSpPr>
          <p:nvPr>
            <p:ph idx="1"/>
          </p:nvPr>
        </p:nvSpPr>
        <p:spPr>
          <a:xfrm>
            <a:off x="0" y="990600"/>
            <a:ext cx="9067800" cy="838200"/>
          </a:xfrm>
        </p:spPr>
        <p:txBody>
          <a:bodyPr/>
          <a:lstStyle/>
          <a:p>
            <a:pPr>
              <a:buClr>
                <a:srgbClr val="272255"/>
              </a:buClr>
            </a:pPr>
            <a:r>
              <a:rPr lang="en-US" sz="1400" dirty="0" smtClean="0">
                <a:solidFill>
                  <a:srgbClr val="272255"/>
                </a:solidFill>
                <a:latin typeface="Century Gothic"/>
                <a:cs typeface="Century Gothic"/>
              </a:rPr>
              <a:t>The beam tool analyzes each section of the blade via the beam assumptions and calculates the required spar thickness to limit the maximum strain in the spar to the stain limit for </a:t>
            </a:r>
            <a:r>
              <a:rPr lang="en-US" sz="1400" dirty="0" err="1" smtClean="0">
                <a:solidFill>
                  <a:srgbClr val="272255"/>
                </a:solidFill>
                <a:latin typeface="Century Gothic"/>
                <a:cs typeface="Century Gothic"/>
              </a:rPr>
              <a:t>flapwise</a:t>
            </a:r>
            <a:r>
              <a:rPr lang="en-US" sz="1400" dirty="0" smtClean="0">
                <a:solidFill>
                  <a:srgbClr val="272255"/>
                </a:solidFill>
                <a:latin typeface="Century Gothic"/>
                <a:cs typeface="Century Gothic"/>
              </a:rPr>
              <a:t> (thrust) bending. </a:t>
            </a:r>
          </a:p>
          <a:p>
            <a:pPr marL="0" indent="0">
              <a:buClr>
                <a:srgbClr val="272255"/>
              </a:buClr>
              <a:buNone/>
            </a:pPr>
            <a:endParaRPr lang="en-US" sz="1600" dirty="0" smtClean="0">
              <a:solidFill>
                <a:srgbClr val="272255"/>
              </a:solidFill>
              <a:latin typeface="Century Gothic"/>
              <a:cs typeface="Century Gothic"/>
            </a:endParaRPr>
          </a:p>
          <a:p>
            <a:pPr>
              <a:buClr>
                <a:srgbClr val="272255"/>
              </a:buClr>
            </a:pPr>
            <a:endParaRPr lang="en-US" sz="18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a:p>
            <a:pPr>
              <a:buClr>
                <a:srgbClr val="272255"/>
              </a:buClr>
            </a:pPr>
            <a:endParaRPr lang="en-US" sz="14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p:txBody>
      </p:sp>
      <p:sp>
        <p:nvSpPr>
          <p:cNvPr id="8" name="Content Placeholder 2"/>
          <p:cNvSpPr txBox="1">
            <a:spLocks/>
          </p:cNvSpPr>
          <p:nvPr/>
        </p:nvSpPr>
        <p:spPr bwMode="auto">
          <a:xfrm>
            <a:off x="14654" y="5791200"/>
            <a:ext cx="9067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336699"/>
              </a:buClr>
              <a:buFont typeface="Arial" charset="0"/>
              <a:buChar char="•"/>
              <a:defRPr sz="3200" kern="1200">
                <a:solidFill>
                  <a:srgbClr val="336699"/>
                </a:solidFill>
                <a:latin typeface="+mn-lt"/>
                <a:ea typeface="+mn-ea"/>
                <a:cs typeface="+mn-cs"/>
              </a:defRPr>
            </a:lvl1pPr>
            <a:lvl2pPr marL="742950" indent="-285750" algn="l" rtl="0" fontAlgn="base">
              <a:spcBef>
                <a:spcPct val="20000"/>
              </a:spcBef>
              <a:spcAft>
                <a:spcPct val="0"/>
              </a:spcAft>
              <a:buClr>
                <a:srgbClr val="336699"/>
              </a:buClr>
              <a:buFont typeface="Arial" charset="0"/>
              <a:buChar char="•"/>
              <a:defRPr sz="2800" kern="1200">
                <a:solidFill>
                  <a:srgbClr val="336699"/>
                </a:solidFill>
                <a:latin typeface="+mn-lt"/>
                <a:ea typeface="+mn-ea"/>
                <a:cs typeface="+mn-cs"/>
              </a:defRPr>
            </a:lvl2pPr>
            <a:lvl3pPr marL="1143000" indent="-228600" algn="l" rtl="0" fontAlgn="base">
              <a:spcBef>
                <a:spcPct val="20000"/>
              </a:spcBef>
              <a:spcAft>
                <a:spcPct val="0"/>
              </a:spcAft>
              <a:buClr>
                <a:srgbClr val="336699"/>
              </a:buClr>
              <a:buFont typeface="Arial" charset="0"/>
              <a:buChar char="•"/>
              <a:defRPr sz="2400" kern="1200">
                <a:solidFill>
                  <a:srgbClr val="336699"/>
                </a:solidFill>
                <a:latin typeface="+mn-lt"/>
                <a:ea typeface="+mn-ea"/>
                <a:cs typeface="+mn-cs"/>
              </a:defRPr>
            </a:lvl3pPr>
            <a:lvl4pPr marL="1600200" indent="-228600" algn="l" rtl="0" fontAlgn="base">
              <a:spcBef>
                <a:spcPct val="20000"/>
              </a:spcBef>
              <a:spcAft>
                <a:spcPct val="0"/>
              </a:spcAft>
              <a:buClr>
                <a:srgbClr val="336699"/>
              </a:buClr>
              <a:buFont typeface="Arial" charset="0"/>
              <a:buChar char="•"/>
              <a:defRPr sz="2000" kern="1200">
                <a:solidFill>
                  <a:srgbClr val="336699"/>
                </a:solidFill>
                <a:latin typeface="+mn-lt"/>
                <a:ea typeface="+mn-ea"/>
                <a:cs typeface="+mn-cs"/>
              </a:defRPr>
            </a:lvl4pPr>
            <a:lvl5pPr marL="2057400" indent="-228600" algn="l" rtl="0" fontAlgn="base">
              <a:spcBef>
                <a:spcPct val="20000"/>
              </a:spcBef>
              <a:spcAft>
                <a:spcPct val="0"/>
              </a:spcAft>
              <a:buClr>
                <a:srgbClr val="336699"/>
              </a:buClr>
              <a:buFont typeface="Arial" charset="0"/>
              <a:buChar char="•"/>
              <a:defRPr sz="2000" kern="1200">
                <a:solidFill>
                  <a:srgbClr val="3366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272255"/>
              </a:buClr>
              <a:buNone/>
            </a:pPr>
            <a:r>
              <a:rPr lang="en-US" sz="1400" dirty="0" smtClean="0">
                <a:solidFill>
                  <a:srgbClr val="272255"/>
                </a:solidFill>
                <a:latin typeface="Century Gothic"/>
                <a:cs typeface="Century Gothic"/>
              </a:rPr>
              <a:t>The chart shows the beam thickness with spar thickness extending from the outer shell towards the center of the beam.  Between ~7 and ~19m span, the spars would cross the neutral axis of the beam, making it impossible to build, and violating the closed form solution.</a:t>
            </a:r>
          </a:p>
          <a:p>
            <a:pPr marL="0" indent="0">
              <a:buClr>
                <a:srgbClr val="272255"/>
              </a:buClr>
              <a:buFont typeface="Arial" charset="0"/>
              <a:buNone/>
            </a:pPr>
            <a:endParaRPr lang="en-US" sz="1600" dirty="0" smtClean="0">
              <a:solidFill>
                <a:srgbClr val="272255"/>
              </a:solidFill>
              <a:latin typeface="Century Gothic"/>
              <a:cs typeface="Century Gothic"/>
            </a:endParaRPr>
          </a:p>
          <a:p>
            <a:pPr>
              <a:buClr>
                <a:srgbClr val="272255"/>
              </a:buClr>
            </a:pPr>
            <a:endParaRPr lang="en-US" sz="1800" dirty="0" smtClean="0">
              <a:solidFill>
                <a:srgbClr val="272255"/>
              </a:solidFill>
              <a:latin typeface="Century Gothic"/>
              <a:cs typeface="Century Gothic"/>
            </a:endParaRPr>
          </a:p>
          <a:p>
            <a:pPr marL="0" indent="0">
              <a:buClr>
                <a:srgbClr val="272255"/>
              </a:buClr>
              <a:buFont typeface="Arial" charset="0"/>
              <a:buNone/>
            </a:pPr>
            <a:endParaRPr lang="en-US" sz="1800" dirty="0" smtClean="0">
              <a:solidFill>
                <a:srgbClr val="272255"/>
              </a:solidFill>
              <a:latin typeface="Century Gothic"/>
              <a:cs typeface="Century Gothic"/>
            </a:endParaRPr>
          </a:p>
          <a:p>
            <a:pPr>
              <a:buClr>
                <a:srgbClr val="272255"/>
              </a:buClr>
            </a:pPr>
            <a:endParaRPr lang="en-US" sz="1400" dirty="0" smtClean="0">
              <a:solidFill>
                <a:srgbClr val="272255"/>
              </a:solidFill>
              <a:latin typeface="Century Gothic"/>
              <a:cs typeface="Century Gothic"/>
            </a:endParaRPr>
          </a:p>
          <a:p>
            <a:pPr marL="0" indent="0">
              <a:buClr>
                <a:srgbClr val="272255"/>
              </a:buClr>
              <a:buFont typeface="Arial" charset="0"/>
              <a:buNone/>
            </a:pPr>
            <a:endParaRPr lang="en-US" sz="1800" dirty="0" smtClean="0">
              <a:solidFill>
                <a:srgbClr val="272255"/>
              </a:solidFill>
              <a:latin typeface="Century Gothic"/>
              <a:cs typeface="Century Gothic"/>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94" y="1712913"/>
            <a:ext cx="7804150"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49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entury Gothic"/>
                <a:cs typeface="Century Gothic"/>
              </a:rPr>
              <a:t>Results: Structure – 45.5m Loop 1Blade </a:t>
            </a:r>
            <a:endParaRPr lang="en-US" sz="2800" dirty="0">
              <a:latin typeface="Century Gothic"/>
              <a:cs typeface="Century Gothic"/>
            </a:endParaRPr>
          </a:p>
        </p:txBody>
      </p:sp>
      <p:sp>
        <p:nvSpPr>
          <p:cNvPr id="3" name="Content Placeholder 2"/>
          <p:cNvSpPr>
            <a:spLocks noGrp="1"/>
          </p:cNvSpPr>
          <p:nvPr>
            <p:ph idx="1"/>
          </p:nvPr>
        </p:nvSpPr>
        <p:spPr>
          <a:xfrm>
            <a:off x="0" y="990600"/>
            <a:ext cx="9144000" cy="838200"/>
          </a:xfrm>
        </p:spPr>
        <p:txBody>
          <a:bodyPr/>
          <a:lstStyle/>
          <a:p>
            <a:pPr marL="0" indent="0">
              <a:buClr>
                <a:srgbClr val="272255"/>
              </a:buClr>
              <a:buNone/>
            </a:pPr>
            <a:r>
              <a:rPr lang="en-US" sz="1400" dirty="0" smtClean="0">
                <a:solidFill>
                  <a:srgbClr val="272255"/>
                </a:solidFill>
                <a:latin typeface="Century Gothic"/>
                <a:cs typeface="Century Gothic"/>
              </a:rPr>
              <a:t>To avoid interference of the spars, the blade must gain thickness.  In the beam model, spar thickness is modified to allow clearance in the spars and limit the maximum thickness to 20cm.  The model calculates required blade overall thickness to achieve UD strain limit with the given moment distribution.</a:t>
            </a:r>
          </a:p>
          <a:p>
            <a:pPr marL="0" indent="0">
              <a:buClr>
                <a:srgbClr val="272255"/>
              </a:buClr>
              <a:buNone/>
            </a:pPr>
            <a:endParaRPr lang="en-US" sz="1600" dirty="0" smtClean="0">
              <a:solidFill>
                <a:srgbClr val="272255"/>
              </a:solidFill>
              <a:latin typeface="Century Gothic"/>
              <a:cs typeface="Century Gothic"/>
            </a:endParaRPr>
          </a:p>
          <a:p>
            <a:pPr>
              <a:buClr>
                <a:srgbClr val="272255"/>
              </a:buClr>
            </a:pPr>
            <a:endParaRPr lang="en-US" sz="18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a:p>
            <a:pPr>
              <a:buClr>
                <a:srgbClr val="272255"/>
              </a:buClr>
            </a:pPr>
            <a:endParaRPr lang="en-US" sz="14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 y="1752600"/>
            <a:ext cx="8669337"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382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entury Gothic"/>
                <a:cs typeface="Century Gothic"/>
              </a:rPr>
              <a:t>Results: Structure – 45.5m Loop 1Blade </a:t>
            </a:r>
            <a:endParaRPr lang="en-US" sz="2800" dirty="0">
              <a:latin typeface="Century Gothic"/>
              <a:cs typeface="Century Gothic"/>
            </a:endParaRPr>
          </a:p>
        </p:txBody>
      </p:sp>
      <p:sp>
        <p:nvSpPr>
          <p:cNvPr id="3" name="Content Placeholder 2"/>
          <p:cNvSpPr>
            <a:spLocks noGrp="1"/>
          </p:cNvSpPr>
          <p:nvPr>
            <p:ph idx="1"/>
          </p:nvPr>
        </p:nvSpPr>
        <p:spPr>
          <a:xfrm>
            <a:off x="0" y="990600"/>
            <a:ext cx="9067800" cy="838200"/>
          </a:xfrm>
        </p:spPr>
        <p:txBody>
          <a:bodyPr/>
          <a:lstStyle/>
          <a:p>
            <a:pPr marL="0" indent="0">
              <a:buClr>
                <a:srgbClr val="272255"/>
              </a:buClr>
              <a:buNone/>
            </a:pPr>
            <a:endParaRPr lang="en-US" sz="1400" dirty="0" smtClean="0">
              <a:solidFill>
                <a:srgbClr val="272255"/>
              </a:solidFill>
              <a:latin typeface="Century Gothic"/>
              <a:cs typeface="Century Gothic"/>
            </a:endParaRPr>
          </a:p>
          <a:p>
            <a:pPr marL="0" indent="0">
              <a:buClr>
                <a:srgbClr val="272255"/>
              </a:buClr>
              <a:buNone/>
            </a:pPr>
            <a:r>
              <a:rPr lang="en-US" sz="1600" dirty="0" smtClean="0">
                <a:solidFill>
                  <a:srgbClr val="272255"/>
                </a:solidFill>
                <a:latin typeface="Century Gothic"/>
                <a:cs typeface="Century Gothic"/>
              </a:rPr>
              <a:t>Increased thickness is translated to a modified T/C distribution which is passed back to the Hydrodynamic design for loop 2.</a:t>
            </a:r>
          </a:p>
          <a:p>
            <a:pPr marL="0" indent="0">
              <a:buClr>
                <a:srgbClr val="272255"/>
              </a:buClr>
              <a:buNone/>
            </a:pPr>
            <a:r>
              <a:rPr lang="en-US" sz="1600" dirty="0" smtClean="0">
                <a:solidFill>
                  <a:srgbClr val="272255"/>
                </a:solidFill>
                <a:latin typeface="Century Gothic"/>
                <a:cs typeface="Century Gothic"/>
              </a:rPr>
              <a:t> </a:t>
            </a:r>
          </a:p>
          <a:p>
            <a:pPr>
              <a:buClr>
                <a:srgbClr val="272255"/>
              </a:buClr>
            </a:pPr>
            <a:endParaRPr lang="en-US" sz="1800" dirty="0" smtClean="0">
              <a:solidFill>
                <a:srgbClr val="272255"/>
              </a:solidFill>
              <a:latin typeface="Century Gothic"/>
              <a:cs typeface="Century Gothic"/>
            </a:endParaRPr>
          </a:p>
          <a:p>
            <a:pPr marL="0" indent="0">
              <a:buClr>
                <a:srgbClr val="272255"/>
              </a:buClr>
              <a:buNone/>
            </a:pPr>
            <a:endParaRPr lang="en-US" sz="1800" dirty="0" smtClean="0">
              <a:solidFill>
                <a:srgbClr val="272255"/>
              </a:solidFill>
              <a:latin typeface="Century Gothic"/>
              <a:cs typeface="Century Gothic"/>
            </a:endParaRPr>
          </a:p>
          <a:p>
            <a:pPr marL="0" indent="0">
              <a:buClr>
                <a:srgbClr val="272255"/>
              </a:buClr>
              <a:buNone/>
            </a:pPr>
            <a:endParaRPr lang="en-US" sz="1400" dirty="0" smtClean="0">
              <a:solidFill>
                <a:srgbClr val="272255"/>
              </a:solidFill>
              <a:latin typeface="Century Gothic"/>
              <a:cs typeface="Century Gothic"/>
            </a:endParaRPr>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08" y="1914037"/>
            <a:ext cx="8682037"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092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798</Words>
  <Application>Microsoft Office PowerPoint</Application>
  <PresentationFormat>On-screen Show (4:3)</PresentationFormat>
  <Paragraphs>101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Results: Structure – Beam Model set-up</vt:lpstr>
      <vt:lpstr>Results: Structure – Beam Model Validation</vt:lpstr>
      <vt:lpstr>Results: Structure – Beam Model Validation</vt:lpstr>
      <vt:lpstr>Results: Structure – 45.5m Loop 1Blade </vt:lpstr>
      <vt:lpstr>Results: Structure – 45.5m Loop 1Blade </vt:lpstr>
      <vt:lpstr>Results: Structure – 45.5m Loop 1Blade </vt:lpstr>
      <vt:lpstr>Results: Structure – 45.5m Loop 1Blade </vt:lpstr>
      <vt:lpstr>Results: Structure – 45.5m Loop 1Blade </vt:lpstr>
      <vt:lpstr>Results: Structure – 45.5m Loop 1Blade </vt:lpstr>
      <vt:lpstr>Results: Structure – 45.5m Loop 1Blade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Structure – Beam Model set-up</dc:title>
  <dc:creator>Ole Kils</dc:creator>
  <cp:lastModifiedBy>Ole Kils</cp:lastModifiedBy>
  <cp:revision>1</cp:revision>
  <dcterms:created xsi:type="dcterms:W3CDTF">2012-12-18T16:51:39Z</dcterms:created>
  <dcterms:modified xsi:type="dcterms:W3CDTF">2015-03-04T22:19:03Z</dcterms:modified>
</cp:coreProperties>
</file>